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79" r:id="rId6"/>
    <p:sldId id="294" r:id="rId7"/>
    <p:sldId id="296" r:id="rId8"/>
    <p:sldId id="282" r:id="rId9"/>
    <p:sldId id="270" r:id="rId10"/>
    <p:sldId id="283" r:id="rId11"/>
    <p:sldId id="271" r:id="rId12"/>
    <p:sldId id="272" r:id="rId13"/>
    <p:sldId id="273" r:id="rId14"/>
    <p:sldId id="274" r:id="rId15"/>
    <p:sldId id="277" r:id="rId16"/>
    <p:sldId id="284" r:id="rId17"/>
    <p:sldId id="285" r:id="rId18"/>
    <p:sldId id="290" r:id="rId19"/>
    <p:sldId id="291" r:id="rId20"/>
    <p:sldId id="292" r:id="rId21"/>
    <p:sldId id="293" r:id="rId22"/>
    <p:sldId id="289" r:id="rId23"/>
    <p:sldId id="266" r:id="rId24"/>
    <p:sldId id="26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883" autoAdjust="0"/>
  </p:normalViewPr>
  <p:slideViewPr>
    <p:cSldViewPr snapToGrid="0" snapToObjects="1">
      <p:cViewPr varScale="1">
        <p:scale>
          <a:sx n="63" d="100"/>
          <a:sy n="63" d="100"/>
        </p:scale>
        <p:origin x="1776" y="66"/>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DE250-5CA6-4D5B-A003-28D63F44089C}" type="datetimeFigureOut">
              <a:rPr lang="en-US" smtClean="0"/>
              <a:pPr/>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366C7-1CE9-4F42-AE88-C4781F677C91}" type="slidenum">
              <a:rPr lang="en-US" smtClean="0"/>
              <a:pPr/>
              <a:t>‹#›</a:t>
            </a:fld>
            <a:endParaRPr lang="en-US"/>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pPr/>
              <a:t>2</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Timeline:</a:t>
            </a:r>
          </a:p>
          <a:p>
            <a:r>
              <a:rPr lang="en-US" dirty="0" smtClean="0">
                <a:latin typeface="Arial" panose="020B0604020202020204" pitchFamily="34" charset="0"/>
                <a:cs typeface="Arial" panose="020B0604020202020204" pitchFamily="34" charset="0"/>
              </a:rPr>
              <a:t>April</a:t>
            </a:r>
            <a:r>
              <a:rPr lang="en-US" baseline="0" dirty="0" smtClean="0">
                <a:latin typeface="Arial" panose="020B0604020202020204" pitchFamily="34" charset="0"/>
                <a:cs typeface="Arial" panose="020B0604020202020204" pitchFamily="34" charset="0"/>
              </a:rPr>
              <a:t> 2014: Initial registration begins</a:t>
            </a:r>
          </a:p>
          <a:p>
            <a:r>
              <a:rPr lang="en-US" baseline="0" dirty="0" smtClean="0">
                <a:latin typeface="Arial" panose="020B0604020202020204" pitchFamily="34" charset="0"/>
                <a:cs typeface="Arial" panose="020B0604020202020204" pitchFamily="34" charset="0"/>
              </a:rPr>
              <a:t>July 2014: K-12 site is fully functional</a:t>
            </a:r>
          </a:p>
          <a:p>
            <a:r>
              <a:rPr lang="en-US" baseline="0" dirty="0" smtClean="0">
                <a:latin typeface="Arial" panose="020B0604020202020204" pitchFamily="34" charset="0"/>
                <a:cs typeface="Arial" panose="020B0604020202020204" pitchFamily="34" charset="0"/>
              </a:rPr>
              <a:t>September 2014: K-12 site is ready for official rollout after final testing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 users will be directed to OhioMeansJobs.com, select “Individuals: GET</a:t>
            </a:r>
            <a:r>
              <a:rPr lang="en-US" baseline="0" dirty="0" smtClean="0">
                <a:latin typeface="Arial" panose="020B0604020202020204" pitchFamily="34" charset="0"/>
                <a:cs typeface="Arial" panose="020B0604020202020204" pitchFamily="34" charset="0"/>
              </a:rPr>
              <a:t> STARTED” </a:t>
            </a:r>
            <a:r>
              <a:rPr lang="en-US" dirty="0" smtClean="0">
                <a:latin typeface="Arial" panose="020B0604020202020204" pitchFamily="34" charset="0"/>
                <a:cs typeface="Arial" panose="020B0604020202020204" pitchFamily="34" charset="0"/>
              </a:rPr>
              <a:t> and then </a:t>
            </a:r>
            <a:r>
              <a:rPr lang="en-US" baseline="0" dirty="0" smtClean="0">
                <a:latin typeface="Arial" panose="020B0604020202020204" pitchFamily="34" charset="0"/>
                <a:cs typeface="Arial" panose="020B0604020202020204" pitchFamily="34" charset="0"/>
              </a:rPr>
              <a:t>choose K-12 student (cardinal with the grad cap “OWEN”) to get started with OMJ K-12.</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pPr/>
              <a:t>3</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Timeline:</a:t>
            </a:r>
          </a:p>
          <a:p>
            <a:r>
              <a:rPr lang="en-US" dirty="0" smtClean="0">
                <a:latin typeface="Arial" panose="020B0604020202020204" pitchFamily="34" charset="0"/>
                <a:cs typeface="Arial" panose="020B0604020202020204" pitchFamily="34" charset="0"/>
              </a:rPr>
              <a:t>April</a:t>
            </a:r>
            <a:r>
              <a:rPr lang="en-US" baseline="0" dirty="0" smtClean="0">
                <a:latin typeface="Arial" panose="020B0604020202020204" pitchFamily="34" charset="0"/>
                <a:cs typeface="Arial" panose="020B0604020202020204" pitchFamily="34" charset="0"/>
              </a:rPr>
              <a:t> 2014: Initial registration begins</a:t>
            </a:r>
          </a:p>
          <a:p>
            <a:r>
              <a:rPr lang="en-US" baseline="0" dirty="0" smtClean="0">
                <a:latin typeface="Arial" panose="020B0604020202020204" pitchFamily="34" charset="0"/>
                <a:cs typeface="Arial" panose="020B0604020202020204" pitchFamily="34" charset="0"/>
              </a:rPr>
              <a:t>July 2014: K-12 site is fully functional</a:t>
            </a:r>
          </a:p>
          <a:p>
            <a:r>
              <a:rPr lang="en-US" baseline="0" dirty="0" smtClean="0">
                <a:latin typeface="Arial" panose="020B0604020202020204" pitchFamily="34" charset="0"/>
                <a:cs typeface="Arial" panose="020B0604020202020204" pitchFamily="34" charset="0"/>
              </a:rPr>
              <a:t>September 2014: K-12 site is ready for official rollout after final testing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 users will be directed to OhioMeansJobs.com and then instructed</a:t>
            </a:r>
            <a:r>
              <a:rPr lang="en-US" baseline="0" dirty="0" smtClean="0">
                <a:latin typeface="Arial" panose="020B0604020202020204" pitchFamily="34" charset="0"/>
                <a:cs typeface="Arial" panose="020B0604020202020204" pitchFamily="34" charset="0"/>
              </a:rPr>
              <a:t> to choose K-12 student (cardinal with the grad cap “OWEN”) to get started with OMJ K-12.</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pPr/>
              <a:t>4</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If you have questions,</a:t>
            </a:r>
            <a:r>
              <a:rPr lang="en-US" b="0" baseline="0" dirty="0" smtClean="0"/>
              <a:t> feel free to contact me:</a:t>
            </a:r>
            <a:endParaRPr lang="en-US" b="0"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pPr/>
              <a:t>19</a:t>
            </a:fld>
            <a:endParaRPr lang="en-US"/>
          </a:p>
        </p:txBody>
      </p:sp>
    </p:spTree>
    <p:extLst>
      <p:ext uri="{BB962C8B-B14F-4D97-AF65-F5344CB8AC3E}">
        <p14:creationId xmlns:p14="http://schemas.microsoft.com/office/powerpoint/2010/main" val="409910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pPr/>
              <a:t>20</a:t>
            </a:fld>
            <a:endParaRPr lang="en-US"/>
          </a:p>
        </p:txBody>
      </p:sp>
    </p:spTree>
    <p:extLst>
      <p:ext uri="{BB962C8B-B14F-4D97-AF65-F5344CB8AC3E}">
        <p14:creationId xmlns:p14="http://schemas.microsoft.com/office/powerpoint/2010/main" val="2241638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www.gmail.com/"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mail.live.com/" TargetMode="External"/><Relationship Id="rId4" Type="http://schemas.openxmlformats.org/officeDocument/2006/relationships/hyperlink" Target="http://www.mail.yahoo.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OhioMeansJobs K-12</a:t>
            </a:r>
            <a:endParaRPr lang="en-US" dirty="0"/>
          </a:p>
        </p:txBody>
      </p:sp>
      <p:sp>
        <p:nvSpPr>
          <p:cNvPr id="3" name="Subtitle 2"/>
          <p:cNvSpPr>
            <a:spLocks noGrp="1"/>
          </p:cNvSpPr>
          <p:nvPr>
            <p:ph type="subTitle" idx="1"/>
          </p:nvPr>
        </p:nvSpPr>
        <p:spPr/>
        <p:txBody>
          <a:bodyPr/>
          <a:lstStyle/>
          <a:p>
            <a:r>
              <a:rPr lang="en-US" dirty="0" smtClean="0"/>
              <a:t>November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Terms and Conditions</a:t>
            </a:r>
            <a:endParaRPr lang="en-US" dirty="0"/>
          </a:p>
        </p:txBody>
      </p:sp>
      <p:pic>
        <p:nvPicPr>
          <p:cNvPr id="8" name="Picture 7" descr="Terms condi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74" y="1260710"/>
            <a:ext cx="6502400" cy="1714500"/>
          </a:xfrm>
          <a:prstGeom prst="rect">
            <a:avLst/>
          </a:prstGeom>
          <a:ln w="28575">
            <a:solidFill>
              <a:schemeClr val="tx1"/>
            </a:solidFill>
          </a:ln>
        </p:spPr>
      </p:pic>
      <p:sp>
        <p:nvSpPr>
          <p:cNvPr id="10" name="TextBox 9"/>
          <p:cNvSpPr txBox="1"/>
          <p:nvPr/>
        </p:nvSpPr>
        <p:spPr>
          <a:xfrm>
            <a:off x="2506275" y="3665798"/>
            <a:ext cx="5812048" cy="1297791"/>
          </a:xfrm>
          <a:prstGeom prst="rect">
            <a:avLst/>
          </a:prstGeom>
          <a:solidFill>
            <a:srgbClr val="EEBD30"/>
          </a:solidFill>
          <a:ln w="19050">
            <a:solidFill>
              <a:srgbClr val="EEBD30"/>
            </a:solidFill>
          </a:ln>
        </p:spPr>
        <p:txBody>
          <a:bodyPr wrap="square" rtlCol="0">
            <a:spAutoFit/>
          </a:bodyPr>
          <a:lstStyle/>
          <a:p>
            <a:pPr marL="231775" indent="-231775">
              <a:spcAft>
                <a:spcPts val="500"/>
              </a:spcAft>
            </a:pPr>
            <a:r>
              <a:rPr lang="en-US" sz="1400" dirty="0" smtClean="0">
                <a:latin typeface="Arial"/>
                <a:cs typeface="Arial"/>
              </a:rPr>
              <a:t>1. Click on the </a:t>
            </a:r>
            <a:r>
              <a:rPr lang="en-US" sz="1400" i="1" dirty="0" smtClean="0">
                <a:latin typeface="Arial"/>
                <a:cs typeface="Arial"/>
              </a:rPr>
              <a:t>Terms and Conditions</a:t>
            </a:r>
            <a:r>
              <a:rPr lang="en-US" sz="1400" dirty="0" smtClean="0">
                <a:latin typeface="Arial"/>
                <a:cs typeface="Arial"/>
              </a:rPr>
              <a:t> link to view the terms for using the OhioMeansJobs website.</a:t>
            </a:r>
          </a:p>
          <a:p>
            <a:pPr marL="688975" lvl="1" indent="-231775">
              <a:spcAft>
                <a:spcPts val="500"/>
              </a:spcAft>
              <a:buFont typeface="Arial"/>
              <a:buChar char="•"/>
            </a:pPr>
            <a:r>
              <a:rPr lang="en-US" sz="1400" dirty="0" smtClean="0">
                <a:latin typeface="Arial"/>
                <a:cs typeface="Arial"/>
              </a:rPr>
              <a:t>Ask your teacher or parents if you have any questions.</a:t>
            </a:r>
          </a:p>
          <a:p>
            <a:pPr marL="231775" indent="-231775">
              <a:spcAft>
                <a:spcPts val="1000"/>
              </a:spcAft>
            </a:pPr>
            <a:r>
              <a:rPr lang="en-US" sz="1400" dirty="0" smtClean="0">
                <a:latin typeface="Arial"/>
                <a:cs typeface="Arial"/>
              </a:rPr>
              <a:t>2. Click on the check box to agree to the terms (required to create your account).</a:t>
            </a:r>
          </a:p>
        </p:txBody>
      </p:sp>
      <p:sp>
        <p:nvSpPr>
          <p:cNvPr id="11" name="Rounded Rectangle 10"/>
          <p:cNvSpPr/>
          <p:nvPr/>
        </p:nvSpPr>
        <p:spPr>
          <a:xfrm>
            <a:off x="2631089" y="2513194"/>
            <a:ext cx="4212470" cy="365766"/>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084242" y="5730038"/>
            <a:ext cx="4838375" cy="461665"/>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Terms and Conditions include privacy policy for OhioMeansJobs and any rules for using the site.</a:t>
            </a:r>
            <a:endParaRPr lang="en-US" sz="1200" dirty="0">
              <a:solidFill>
                <a:schemeClr val="bg1"/>
              </a:solidFill>
              <a:latin typeface="Arial"/>
              <a:cs typeface="Arial"/>
            </a:endParaRPr>
          </a:p>
        </p:txBody>
      </p:sp>
    </p:spTree>
    <p:extLst>
      <p:ext uri="{BB962C8B-B14F-4D97-AF65-F5344CB8AC3E}">
        <p14:creationId xmlns:p14="http://schemas.microsoft.com/office/powerpoint/2010/main" val="203439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33" t="11676" r="70032" b="23713"/>
          <a:stretch/>
        </p:blipFill>
        <p:spPr bwMode="auto">
          <a:xfrm>
            <a:off x="288064" y="1067114"/>
            <a:ext cx="4510708" cy="4519989"/>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00526" y="243312"/>
            <a:ext cx="8742948" cy="646331"/>
          </a:xfrm>
        </p:spPr>
        <p:txBody>
          <a:bodyPr/>
          <a:lstStyle/>
          <a:p>
            <a:r>
              <a:rPr lang="en-US" dirty="0" smtClean="0"/>
              <a:t>Basic Information</a:t>
            </a:r>
            <a:endParaRPr lang="en-US" dirty="0"/>
          </a:p>
        </p:txBody>
      </p:sp>
      <p:sp>
        <p:nvSpPr>
          <p:cNvPr id="10" name="TextBox 9"/>
          <p:cNvSpPr txBox="1"/>
          <p:nvPr/>
        </p:nvSpPr>
        <p:spPr>
          <a:xfrm>
            <a:off x="5024386" y="1331300"/>
            <a:ext cx="3688079" cy="3929281"/>
          </a:xfrm>
          <a:prstGeom prst="rect">
            <a:avLst/>
          </a:prstGeom>
          <a:solidFill>
            <a:srgbClr val="EEBD30"/>
          </a:solidFill>
          <a:ln w="19050">
            <a:solidFill>
              <a:srgbClr val="EEBD30"/>
            </a:solidFill>
          </a:ln>
        </p:spPr>
        <p:txBody>
          <a:bodyPr wrap="square" rtlCol="0">
            <a:spAutoFit/>
          </a:bodyPr>
          <a:lstStyle/>
          <a:p>
            <a:pPr marL="231775" indent="-231775">
              <a:spcAft>
                <a:spcPts val="1000"/>
              </a:spcAft>
            </a:pPr>
            <a:r>
              <a:rPr lang="en-US" sz="1200" dirty="0" smtClean="0">
                <a:latin typeface="Arial"/>
                <a:cs typeface="Arial"/>
              </a:rPr>
              <a:t>1. Enter your contact information in the required fields.</a:t>
            </a:r>
          </a:p>
          <a:p>
            <a:pPr marL="231775" indent="-231775">
              <a:spcAft>
                <a:spcPts val="1000"/>
              </a:spcAft>
            </a:pPr>
            <a:r>
              <a:rPr lang="en-US" sz="1200" dirty="0" smtClean="0">
                <a:latin typeface="Arial"/>
                <a:cs typeface="Arial"/>
              </a:rPr>
              <a:t>2. This </a:t>
            </a:r>
            <a:r>
              <a:rPr lang="en-US" sz="1200" dirty="0">
                <a:latin typeface="Arial"/>
                <a:cs typeface="Arial"/>
              </a:rPr>
              <a:t>information is </a:t>
            </a:r>
            <a:r>
              <a:rPr lang="en-US" sz="1200" dirty="0" smtClean="0">
                <a:latin typeface="Arial"/>
                <a:cs typeface="Arial"/>
              </a:rPr>
              <a:t>also used for </a:t>
            </a:r>
            <a:r>
              <a:rPr lang="en-US" sz="1200" dirty="0">
                <a:latin typeface="Arial"/>
                <a:cs typeface="Arial"/>
              </a:rPr>
              <a:t>your </a:t>
            </a:r>
            <a:r>
              <a:rPr lang="en-US" sz="1200" dirty="0" smtClean="0">
                <a:latin typeface="Arial"/>
                <a:cs typeface="Arial"/>
              </a:rPr>
              <a:t>résumé, so enter your given name and not a nickname.</a:t>
            </a:r>
          </a:p>
          <a:p>
            <a:pPr marL="231775" indent="-231775">
              <a:spcAft>
                <a:spcPts val="1000"/>
              </a:spcAft>
            </a:pPr>
            <a:r>
              <a:rPr lang="en-US" sz="1200" dirty="0" smtClean="0">
                <a:latin typeface="Arial"/>
                <a:cs typeface="Arial"/>
              </a:rPr>
              <a:t>3. </a:t>
            </a:r>
            <a:r>
              <a:rPr lang="en-US" sz="1200" b="1" dirty="0" smtClean="0">
                <a:latin typeface="Arial"/>
                <a:cs typeface="Arial"/>
              </a:rPr>
              <a:t>Select the “yes” bubble for student. Once you do this, you can enter information about the school you attend.</a:t>
            </a:r>
            <a:r>
              <a:rPr lang="en-US" sz="1200" dirty="0" smtClean="0">
                <a:latin typeface="Arial"/>
                <a:cs typeface="Arial"/>
              </a:rPr>
              <a:t> Teachers and parents will choose the “no” bubble and then select teacher or parent.</a:t>
            </a:r>
            <a:endParaRPr lang="en-US" sz="1200" b="1" dirty="0" smtClean="0">
              <a:latin typeface="Arial"/>
              <a:cs typeface="Arial"/>
            </a:endParaRPr>
          </a:p>
          <a:p>
            <a:pPr marL="231775" indent="-231775">
              <a:spcAft>
                <a:spcPts val="1000"/>
              </a:spcAft>
            </a:pPr>
            <a:r>
              <a:rPr lang="en-US" sz="1200" dirty="0">
                <a:latin typeface="Arial"/>
                <a:cs typeface="Arial"/>
              </a:rPr>
              <a:t>4</a:t>
            </a:r>
            <a:r>
              <a:rPr lang="en-US" sz="1200" dirty="0" smtClean="0">
                <a:latin typeface="Arial"/>
                <a:cs typeface="Arial"/>
              </a:rPr>
              <a:t>. School Name, District and County are “auto-fill fields”. This means that when you start typing a list of options will appear. For example, if you type “east” all schools matching all or part will appear. Then, select your school from the list. If your school does not appear, enter the entire name in the box without selecting from the list.</a:t>
            </a:r>
          </a:p>
          <a:p>
            <a:pPr marL="231775" indent="-231775">
              <a:spcAft>
                <a:spcPts val="1000"/>
              </a:spcAft>
            </a:pPr>
            <a:r>
              <a:rPr lang="en-US" sz="1200" dirty="0" smtClean="0">
                <a:latin typeface="Arial"/>
                <a:cs typeface="Arial"/>
              </a:rPr>
              <a:t>5. Parent’s email is optional. If you don’t know it now, you can always add it later.</a:t>
            </a:r>
          </a:p>
        </p:txBody>
      </p:sp>
      <p:sp>
        <p:nvSpPr>
          <p:cNvPr id="12" name="TextBox 11"/>
          <p:cNvSpPr txBox="1"/>
          <p:nvPr/>
        </p:nvSpPr>
        <p:spPr>
          <a:xfrm>
            <a:off x="5449159" y="5561442"/>
            <a:ext cx="3494315" cy="646331"/>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if you don’t know your district or county, ask a teacher or parent. You can always change this information later in your Account Settings.</a:t>
            </a:r>
            <a:endParaRPr lang="en-US" sz="1200" dirty="0">
              <a:solidFill>
                <a:schemeClr val="bg1"/>
              </a:solidFill>
              <a:latin typeface="Arial"/>
              <a:cs typeface="Arial"/>
            </a:endParaRPr>
          </a:p>
        </p:txBody>
      </p:sp>
      <p:sp>
        <p:nvSpPr>
          <p:cNvPr id="13" name="Rounded Rectangle 12"/>
          <p:cNvSpPr/>
          <p:nvPr/>
        </p:nvSpPr>
        <p:spPr>
          <a:xfrm>
            <a:off x="179234" y="4024324"/>
            <a:ext cx="4685373" cy="1250887"/>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4593946" y="2685448"/>
            <a:ext cx="699950" cy="12867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74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Create Accoun</a:t>
            </a:r>
            <a:r>
              <a:rPr lang="en-US" dirty="0"/>
              <a:t>t</a:t>
            </a:r>
          </a:p>
        </p:txBody>
      </p:sp>
      <p:sp>
        <p:nvSpPr>
          <p:cNvPr id="9" name="TextBox 8"/>
          <p:cNvSpPr txBox="1"/>
          <p:nvPr/>
        </p:nvSpPr>
        <p:spPr>
          <a:xfrm>
            <a:off x="4112392" y="3596726"/>
            <a:ext cx="3855952" cy="1426031"/>
          </a:xfrm>
          <a:prstGeom prst="rect">
            <a:avLst/>
          </a:prstGeom>
          <a:solidFill>
            <a:srgbClr val="EEBD30"/>
          </a:solidFill>
          <a:ln w="19050">
            <a:solidFill>
              <a:srgbClr val="EEBD30"/>
            </a:solidFill>
          </a:ln>
        </p:spPr>
        <p:txBody>
          <a:bodyPr wrap="square" rtlCol="0">
            <a:spAutoFit/>
          </a:bodyPr>
          <a:lstStyle/>
          <a:p>
            <a:pPr marL="231775" indent="-231775">
              <a:spcAft>
                <a:spcPts val="1000"/>
              </a:spcAft>
            </a:pPr>
            <a:r>
              <a:rPr lang="en-US" sz="1400" dirty="0" smtClean="0">
                <a:latin typeface="Arial"/>
                <a:cs typeface="Arial"/>
              </a:rPr>
              <a:t>1</a:t>
            </a:r>
            <a:r>
              <a:rPr lang="en-US" sz="1400" dirty="0">
                <a:latin typeface="Arial"/>
                <a:cs typeface="Arial"/>
              </a:rPr>
              <a:t>. Gender/Ethnicity is optional and does not require a response to create your </a:t>
            </a:r>
            <a:r>
              <a:rPr lang="en-US" sz="1400" dirty="0" smtClean="0">
                <a:latin typeface="Arial"/>
                <a:cs typeface="Arial"/>
              </a:rPr>
              <a:t>account.</a:t>
            </a:r>
          </a:p>
          <a:p>
            <a:pPr marL="231775" indent="-231775">
              <a:spcAft>
                <a:spcPts val="1000"/>
              </a:spcAft>
            </a:pPr>
            <a:r>
              <a:rPr lang="en-US" sz="1400" dirty="0">
                <a:latin typeface="Arial"/>
                <a:cs typeface="Arial"/>
              </a:rPr>
              <a:t>2</a:t>
            </a:r>
            <a:r>
              <a:rPr lang="en-US" sz="1400" dirty="0" smtClean="0">
                <a:latin typeface="Arial"/>
                <a:cs typeface="Arial"/>
              </a:rPr>
              <a:t>. The next two pages are also optional.</a:t>
            </a:r>
          </a:p>
          <a:p>
            <a:pPr marL="231775" indent="-231775">
              <a:spcAft>
                <a:spcPts val="1000"/>
              </a:spcAft>
            </a:pPr>
            <a:r>
              <a:rPr lang="en-US" sz="1400" dirty="0" smtClean="0">
                <a:latin typeface="Arial"/>
                <a:cs typeface="Arial"/>
              </a:rPr>
              <a:t>3. Click </a:t>
            </a:r>
            <a:r>
              <a:rPr lang="en-US" sz="1400" i="1" dirty="0">
                <a:latin typeface="Arial"/>
                <a:cs typeface="Arial"/>
              </a:rPr>
              <a:t>Create Account </a:t>
            </a:r>
            <a:r>
              <a:rPr lang="en-US" sz="1400" dirty="0">
                <a:latin typeface="Arial"/>
                <a:cs typeface="Arial"/>
              </a:rPr>
              <a:t>to complete the OhioMeansJobs K-12 registration</a:t>
            </a:r>
            <a:r>
              <a:rPr lang="en-US" sz="1400" dirty="0" smtClean="0">
                <a:latin typeface="Arial"/>
                <a:cs typeface="Arial"/>
              </a:rPr>
              <a:t>.</a:t>
            </a:r>
          </a:p>
        </p:txBody>
      </p:sp>
      <p:pic>
        <p:nvPicPr>
          <p:cNvPr id="10" name="Picture 9" descr="Owen you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5" y="3596726"/>
            <a:ext cx="1697471" cy="2418619"/>
          </a:xfrm>
          <a:prstGeom prst="rect">
            <a:avLst/>
          </a:prstGeom>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3"/>
          <a:stretch/>
        </p:blipFill>
        <p:spPr bwMode="auto">
          <a:xfrm>
            <a:off x="721894" y="1402832"/>
            <a:ext cx="5327935" cy="18192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270173" y="5910515"/>
            <a:ext cx="2645229" cy="276999"/>
          </a:xfrm>
          <a:prstGeom prst="rect">
            <a:avLst/>
          </a:prstGeom>
          <a:solidFill>
            <a:schemeClr val="bg1">
              <a:lumMod val="50000"/>
            </a:schemeClr>
          </a:solidFill>
          <a:ln w="19050">
            <a:solidFill>
              <a:schemeClr val="bg1">
                <a:lumMod val="50000"/>
              </a:schemeClr>
            </a:solidFill>
          </a:ln>
        </p:spPr>
        <p:txBody>
          <a:bodyPr wrap="square" rtlCol="0">
            <a:spAutoFit/>
          </a:bodyPr>
          <a:lstStyle/>
          <a:p>
            <a:pPr marL="231775" indent="-231775">
              <a:spcAft>
                <a:spcPts val="1000"/>
              </a:spcAft>
            </a:pPr>
            <a:r>
              <a:rPr lang="en-US" sz="1200" dirty="0" smtClean="0">
                <a:solidFill>
                  <a:schemeClr val="bg1"/>
                </a:solidFill>
                <a:latin typeface="Arial"/>
                <a:cs typeface="Arial"/>
              </a:rPr>
              <a:t>Tip: the next two pages are optional.</a:t>
            </a:r>
          </a:p>
        </p:txBody>
      </p:sp>
      <p:sp>
        <p:nvSpPr>
          <p:cNvPr id="13" name="Rounded Rectangle 12"/>
          <p:cNvSpPr/>
          <p:nvPr/>
        </p:nvSpPr>
        <p:spPr>
          <a:xfrm>
            <a:off x="721894" y="2695073"/>
            <a:ext cx="1982805" cy="527033"/>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Create Accoun</a:t>
            </a:r>
            <a:r>
              <a:rPr lang="en-US" dirty="0"/>
              <a:t>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25" y="1126153"/>
            <a:ext cx="7107250" cy="499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69428" y="5191671"/>
            <a:ext cx="3174045" cy="1015663"/>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your account is now created and your name appears at the top, right corner of the page next to the Backpack. This page is optional - Click </a:t>
            </a:r>
            <a:r>
              <a:rPr lang="en-US" sz="1200" i="1" dirty="0" smtClean="0">
                <a:solidFill>
                  <a:schemeClr val="bg1"/>
                </a:solidFill>
                <a:latin typeface="Arial"/>
                <a:cs typeface="Arial"/>
              </a:rPr>
              <a:t>No Thanks, Continue To My Account.</a:t>
            </a:r>
            <a:endParaRPr lang="en-US" sz="1200" dirty="0" smtClean="0">
              <a:solidFill>
                <a:schemeClr val="bg1"/>
              </a:solidFill>
              <a:latin typeface="Arial"/>
              <a:cs typeface="Arial"/>
            </a:endParaRPr>
          </a:p>
        </p:txBody>
      </p:sp>
      <p:sp>
        <p:nvSpPr>
          <p:cNvPr id="7" name="Rounded Rectangle 6"/>
          <p:cNvSpPr/>
          <p:nvPr/>
        </p:nvSpPr>
        <p:spPr>
          <a:xfrm>
            <a:off x="4196615" y="2319689"/>
            <a:ext cx="2310062" cy="336124"/>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1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39" y="1023011"/>
            <a:ext cx="7070668" cy="515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26" y="243312"/>
            <a:ext cx="8742948" cy="646331"/>
          </a:xfrm>
        </p:spPr>
        <p:txBody>
          <a:bodyPr/>
          <a:lstStyle/>
          <a:p>
            <a:r>
              <a:rPr lang="en-US" dirty="0" smtClean="0"/>
              <a:t>Create Accoun</a:t>
            </a:r>
            <a:r>
              <a:rPr lang="en-US" dirty="0"/>
              <a:t>t</a:t>
            </a:r>
          </a:p>
        </p:txBody>
      </p:sp>
      <p:sp>
        <p:nvSpPr>
          <p:cNvPr id="9" name="TextBox 8"/>
          <p:cNvSpPr txBox="1"/>
          <p:nvPr/>
        </p:nvSpPr>
        <p:spPr>
          <a:xfrm>
            <a:off x="6270176" y="5710848"/>
            <a:ext cx="2656113" cy="461665"/>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this page is optional - Click </a:t>
            </a:r>
            <a:r>
              <a:rPr lang="en-US" sz="1200" i="1" dirty="0" smtClean="0">
                <a:solidFill>
                  <a:schemeClr val="bg1"/>
                </a:solidFill>
                <a:latin typeface="Arial"/>
                <a:cs typeface="Arial"/>
              </a:rPr>
              <a:t>No Thanks, Continue To My Account.</a:t>
            </a:r>
            <a:endParaRPr lang="en-US" sz="1200" dirty="0" smtClean="0">
              <a:solidFill>
                <a:schemeClr val="bg1"/>
              </a:solidFill>
              <a:latin typeface="Arial"/>
              <a:cs typeface="Arial"/>
            </a:endParaRPr>
          </a:p>
        </p:txBody>
      </p:sp>
      <p:sp>
        <p:nvSpPr>
          <p:cNvPr id="7" name="Rounded Rectangle 6"/>
          <p:cNvSpPr/>
          <p:nvPr/>
        </p:nvSpPr>
        <p:spPr>
          <a:xfrm>
            <a:off x="4196615" y="2175314"/>
            <a:ext cx="2310062" cy="336124"/>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66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31" t="13280" r="10625" b="15141"/>
          <a:stretch/>
        </p:blipFill>
        <p:spPr bwMode="auto">
          <a:xfrm>
            <a:off x="971547" y="989271"/>
            <a:ext cx="7227207" cy="518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26" y="243312"/>
            <a:ext cx="8742948" cy="646331"/>
          </a:xfrm>
        </p:spPr>
        <p:txBody>
          <a:bodyPr/>
          <a:lstStyle/>
          <a:p>
            <a:r>
              <a:rPr lang="en-US" dirty="0" smtClean="0"/>
              <a:t>Account Settings</a:t>
            </a:r>
            <a:endParaRPr lang="en-US" dirty="0"/>
          </a:p>
        </p:txBody>
      </p:sp>
      <p:sp>
        <p:nvSpPr>
          <p:cNvPr id="9" name="TextBox 8"/>
          <p:cNvSpPr txBox="1"/>
          <p:nvPr/>
        </p:nvSpPr>
        <p:spPr>
          <a:xfrm>
            <a:off x="200526" y="5710848"/>
            <a:ext cx="2656113" cy="461665"/>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a:t>
            </a:r>
            <a:r>
              <a:rPr lang="en-US" sz="1200" i="1" dirty="0" smtClean="0">
                <a:solidFill>
                  <a:schemeClr val="bg1"/>
                </a:solidFill>
                <a:latin typeface="Arial"/>
                <a:cs typeface="Arial"/>
              </a:rPr>
              <a:t>Account Settings </a:t>
            </a:r>
            <a:r>
              <a:rPr lang="en-US" sz="1200" dirty="0" smtClean="0">
                <a:solidFill>
                  <a:schemeClr val="bg1"/>
                </a:solidFill>
                <a:latin typeface="Arial"/>
                <a:cs typeface="Arial"/>
              </a:rPr>
              <a:t>allow you to view and update your information.</a:t>
            </a:r>
          </a:p>
        </p:txBody>
      </p:sp>
      <p:sp>
        <p:nvSpPr>
          <p:cNvPr id="7" name="Rounded Rectangle 6"/>
          <p:cNvSpPr/>
          <p:nvPr/>
        </p:nvSpPr>
        <p:spPr>
          <a:xfrm>
            <a:off x="6172202" y="1055912"/>
            <a:ext cx="1088571" cy="1556659"/>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6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36" y="965542"/>
            <a:ext cx="7099977" cy="523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26" y="243312"/>
            <a:ext cx="8742948" cy="646331"/>
          </a:xfrm>
        </p:spPr>
        <p:txBody>
          <a:bodyPr/>
          <a:lstStyle/>
          <a:p>
            <a:r>
              <a:rPr lang="en-US" dirty="0" smtClean="0"/>
              <a:t>Account Settings</a:t>
            </a:r>
            <a:endParaRPr lang="en-US" dirty="0"/>
          </a:p>
        </p:txBody>
      </p:sp>
      <p:sp>
        <p:nvSpPr>
          <p:cNvPr id="9" name="TextBox 8"/>
          <p:cNvSpPr txBox="1"/>
          <p:nvPr/>
        </p:nvSpPr>
        <p:spPr>
          <a:xfrm>
            <a:off x="5943599" y="5917681"/>
            <a:ext cx="2967217" cy="276999"/>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click </a:t>
            </a:r>
            <a:r>
              <a:rPr lang="en-US" sz="1200" i="1" dirty="0" smtClean="0">
                <a:solidFill>
                  <a:schemeClr val="bg1"/>
                </a:solidFill>
                <a:latin typeface="Arial"/>
                <a:cs typeface="Arial"/>
              </a:rPr>
              <a:t>Edit </a:t>
            </a:r>
            <a:r>
              <a:rPr lang="en-US" sz="1200" dirty="0" smtClean="0">
                <a:solidFill>
                  <a:schemeClr val="bg1"/>
                </a:solidFill>
                <a:latin typeface="Arial"/>
                <a:cs typeface="Arial"/>
              </a:rPr>
              <a:t>to update your information.</a:t>
            </a:r>
          </a:p>
        </p:txBody>
      </p:sp>
      <p:sp>
        <p:nvSpPr>
          <p:cNvPr id="7" name="Rounded Rectangle 6"/>
          <p:cNvSpPr/>
          <p:nvPr/>
        </p:nvSpPr>
        <p:spPr>
          <a:xfrm>
            <a:off x="5856514" y="2569027"/>
            <a:ext cx="674916" cy="370115"/>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856514" y="3733798"/>
            <a:ext cx="674916" cy="370115"/>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6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68" y="987615"/>
            <a:ext cx="7185504" cy="529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26" y="243312"/>
            <a:ext cx="8742948" cy="646331"/>
          </a:xfrm>
        </p:spPr>
        <p:txBody>
          <a:bodyPr/>
          <a:lstStyle/>
          <a:p>
            <a:r>
              <a:rPr lang="en-US" dirty="0" smtClean="0"/>
              <a:t>Backpack</a:t>
            </a:r>
            <a:endParaRPr lang="en-US" dirty="0"/>
          </a:p>
        </p:txBody>
      </p:sp>
      <p:sp>
        <p:nvSpPr>
          <p:cNvPr id="9" name="TextBox 8"/>
          <p:cNvSpPr txBox="1"/>
          <p:nvPr/>
        </p:nvSpPr>
        <p:spPr>
          <a:xfrm>
            <a:off x="200525" y="5497643"/>
            <a:ext cx="2716845" cy="646331"/>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after you log in, you can access your </a:t>
            </a:r>
            <a:r>
              <a:rPr lang="en-US" sz="1200" i="1" dirty="0" smtClean="0">
                <a:solidFill>
                  <a:schemeClr val="bg1"/>
                </a:solidFill>
                <a:latin typeface="Arial"/>
                <a:cs typeface="Arial"/>
              </a:rPr>
              <a:t>Backpack</a:t>
            </a:r>
            <a:r>
              <a:rPr lang="en-US" sz="1200" dirty="0" smtClean="0">
                <a:solidFill>
                  <a:schemeClr val="bg1"/>
                </a:solidFill>
                <a:latin typeface="Arial"/>
                <a:cs typeface="Arial"/>
              </a:rPr>
              <a:t> from any screen by clicking in the top-right corner.</a:t>
            </a:r>
          </a:p>
        </p:txBody>
      </p:sp>
      <p:sp>
        <p:nvSpPr>
          <p:cNvPr id="7" name="Rounded Rectangle 6"/>
          <p:cNvSpPr/>
          <p:nvPr/>
        </p:nvSpPr>
        <p:spPr>
          <a:xfrm>
            <a:off x="7089748" y="987613"/>
            <a:ext cx="1085423" cy="503730"/>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086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07" t="21416" r="61591" b="14899"/>
          <a:stretch/>
        </p:blipFill>
        <p:spPr bwMode="auto">
          <a:xfrm>
            <a:off x="1349628" y="1714500"/>
            <a:ext cx="6752492" cy="444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 b="83083"/>
          <a:stretch/>
        </p:blipFill>
        <p:spPr bwMode="auto">
          <a:xfrm>
            <a:off x="1466028" y="826931"/>
            <a:ext cx="6547401" cy="90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26" y="243312"/>
            <a:ext cx="8742948" cy="646331"/>
          </a:xfrm>
        </p:spPr>
        <p:txBody>
          <a:bodyPr/>
          <a:lstStyle/>
          <a:p>
            <a:r>
              <a:rPr lang="en-US" dirty="0" smtClean="0"/>
              <a:t>Backpack</a:t>
            </a:r>
            <a:endParaRPr lang="en-US" dirty="0"/>
          </a:p>
        </p:txBody>
      </p:sp>
      <p:sp>
        <p:nvSpPr>
          <p:cNvPr id="9" name="TextBox 8"/>
          <p:cNvSpPr txBox="1"/>
          <p:nvPr/>
        </p:nvSpPr>
        <p:spPr>
          <a:xfrm>
            <a:off x="3450772" y="5784896"/>
            <a:ext cx="5536243" cy="461665"/>
          </a:xfrm>
          <a:prstGeom prst="rect">
            <a:avLst/>
          </a:prstGeom>
          <a:solidFill>
            <a:schemeClr val="bg1">
              <a:lumMod val="50000"/>
            </a:schemeClr>
          </a:solidFill>
          <a:ln w="19050">
            <a:solidFill>
              <a:schemeClr val="bg1">
                <a:lumMod val="50000"/>
              </a:schemeClr>
            </a:solidFill>
          </a:ln>
        </p:spPr>
        <p:txBody>
          <a:bodyPr wrap="square" rtlCol="0">
            <a:spAutoFit/>
          </a:bodyPr>
          <a:lstStyle/>
          <a:p>
            <a:pPr>
              <a:spcAft>
                <a:spcPts val="1000"/>
              </a:spcAft>
            </a:pPr>
            <a:r>
              <a:rPr lang="en-US" sz="1200" dirty="0" smtClean="0">
                <a:solidFill>
                  <a:schemeClr val="bg1"/>
                </a:solidFill>
                <a:latin typeface="Arial"/>
                <a:cs typeface="Arial"/>
              </a:rPr>
              <a:t>Tip: from your </a:t>
            </a:r>
            <a:r>
              <a:rPr lang="en-US" sz="1200" i="1" dirty="0" smtClean="0">
                <a:solidFill>
                  <a:schemeClr val="bg1"/>
                </a:solidFill>
                <a:latin typeface="Arial"/>
                <a:cs typeface="Arial"/>
              </a:rPr>
              <a:t>Backpack</a:t>
            </a:r>
            <a:r>
              <a:rPr lang="en-US" sz="1200" dirty="0" smtClean="0">
                <a:solidFill>
                  <a:schemeClr val="bg1"/>
                </a:solidFill>
                <a:latin typeface="Arial"/>
                <a:cs typeface="Arial"/>
              </a:rPr>
              <a:t> homepage, you can edit your account information, print and access what you’ve saved and continue assessments or planning.</a:t>
            </a:r>
          </a:p>
        </p:txBody>
      </p:sp>
      <p:sp>
        <p:nvSpPr>
          <p:cNvPr id="7" name="Rounded Rectangle 6"/>
          <p:cNvSpPr/>
          <p:nvPr/>
        </p:nvSpPr>
        <p:spPr>
          <a:xfrm>
            <a:off x="7000370" y="826931"/>
            <a:ext cx="1063650" cy="601701"/>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76" t="20470" r="63226" b="66038"/>
          <a:stretch/>
        </p:blipFill>
        <p:spPr bwMode="auto">
          <a:xfrm>
            <a:off x="2378403" y="1990322"/>
            <a:ext cx="1406779" cy="67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375222" y="2668770"/>
            <a:ext cx="954803" cy="258855"/>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7091313" y="2009372"/>
            <a:ext cx="776338" cy="258855"/>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60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599" cy="4648200"/>
          </a:xfrm>
        </p:spPr>
        <p:txBody>
          <a:bodyPr/>
          <a:lstStyle/>
          <a:p>
            <a:pPr marL="0" indent="0">
              <a:buNone/>
            </a:pPr>
            <a:endParaRPr lang="en-US" b="1" dirty="0" smtClean="0"/>
          </a:p>
          <a:p>
            <a:pPr marL="0" indent="0">
              <a:buNone/>
            </a:pPr>
            <a:r>
              <a:rPr lang="en-US" b="1" dirty="0" smtClean="0"/>
              <a:t>Carolyn George</a:t>
            </a:r>
          </a:p>
          <a:p>
            <a:pPr marL="0" indent="0">
              <a:buNone/>
            </a:pPr>
            <a:r>
              <a:rPr lang="en-US" sz="2400" dirty="0" smtClean="0"/>
              <a:t>Carolyn.George@education.ohio.gov  |  614-995-5042</a:t>
            </a:r>
            <a:endParaRPr lang="en-US" sz="2400" dirty="0"/>
          </a:p>
          <a:p>
            <a:pPr marL="0" indent="0">
              <a:buNone/>
            </a:pPr>
            <a:endParaRPr lang="en-US" sz="2000" dirty="0" smtClean="0"/>
          </a:p>
          <a:p>
            <a:pPr marL="0" indent="0">
              <a:buNone/>
            </a:pPr>
            <a:r>
              <a:rPr lang="en-US" b="1" dirty="0" smtClean="0"/>
              <a:t>Tisha McGlaughlin</a:t>
            </a:r>
            <a:endParaRPr lang="en-US" b="1" dirty="0"/>
          </a:p>
          <a:p>
            <a:pPr marL="0" indent="0">
              <a:buNone/>
            </a:pPr>
            <a:r>
              <a:rPr lang="en-US" sz="2400" dirty="0" smtClean="0"/>
              <a:t>Tisha.McGlaughlin@education.ohio.gov  |  614-466-5756</a:t>
            </a:r>
          </a:p>
          <a:p>
            <a:pPr marL="0" indent="0">
              <a:buNone/>
            </a:pPr>
            <a:endParaRPr lang="en-US" sz="2000" dirty="0" smtClean="0"/>
          </a:p>
          <a:p>
            <a:pPr marL="0" indent="0">
              <a:buNone/>
            </a:pPr>
            <a:r>
              <a:rPr lang="en-US" b="1" dirty="0"/>
              <a:t>Career Connections</a:t>
            </a:r>
            <a:endParaRPr lang="en-US" b="1" dirty="0" smtClean="0"/>
          </a:p>
          <a:p>
            <a:pPr marL="0" indent="0">
              <a:buNone/>
            </a:pPr>
            <a:r>
              <a:rPr lang="en-US" sz="2400" dirty="0" smtClean="0"/>
              <a:t>Office </a:t>
            </a:r>
            <a:r>
              <a:rPr lang="en-US" sz="2400" dirty="0"/>
              <a:t>of Career-Technical Education</a:t>
            </a:r>
          </a:p>
          <a:p>
            <a:pPr marL="0" indent="0">
              <a:buNone/>
            </a:pPr>
            <a:r>
              <a:rPr lang="en-US" sz="2400" dirty="0" smtClean="0"/>
              <a:t>25 S. Front Street, Columbus, Ohio 43215  |  800-700-6247</a:t>
            </a:r>
            <a:endParaRPr lang="en-US" dirty="0"/>
          </a:p>
        </p:txBody>
      </p:sp>
      <p:cxnSp>
        <p:nvCxnSpPr>
          <p:cNvPr id="5" name="Straight Connector 4"/>
          <p:cNvCxnSpPr/>
          <p:nvPr/>
        </p:nvCxnSpPr>
        <p:spPr bwMode="auto">
          <a:xfrm>
            <a:off x="457200" y="2819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
        <p:nvSpPr>
          <p:cNvPr id="6" name="Title 1"/>
          <p:cNvSpPr>
            <a:spLocks noGrp="1"/>
          </p:cNvSpPr>
          <p:nvPr>
            <p:ph type="title"/>
          </p:nvPr>
        </p:nvSpPr>
        <p:spPr>
          <a:xfrm>
            <a:off x="457200" y="457200"/>
            <a:ext cx="8229600" cy="646331"/>
          </a:xfrm>
        </p:spPr>
        <p:txBody>
          <a:bodyPr/>
          <a:lstStyle/>
          <a:p>
            <a:r>
              <a:rPr lang="en-US" dirty="0" smtClean="0"/>
              <a:t>Questions?</a:t>
            </a:r>
            <a:endParaRPr lang="en-US" dirty="0"/>
          </a:p>
        </p:txBody>
      </p:sp>
      <p:cxnSp>
        <p:nvCxnSpPr>
          <p:cNvPr id="7" name="Straight Connector 6"/>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75313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32" y="388376"/>
            <a:ext cx="8229600" cy="923330"/>
          </a:xfrm>
        </p:spPr>
        <p:txBody>
          <a:bodyPr/>
          <a:lstStyle/>
          <a:p>
            <a:pPr algn="ctr"/>
            <a:r>
              <a:rPr lang="en-US" sz="6000" dirty="0" smtClean="0"/>
              <a:t>OhioMeansJobs.com</a:t>
            </a:r>
            <a:endParaRPr lang="en-US" sz="6000" dirty="0"/>
          </a:p>
        </p:txBody>
      </p:sp>
      <p:sp>
        <p:nvSpPr>
          <p:cNvPr id="3" name="Content Placeholder 2"/>
          <p:cNvSpPr>
            <a:spLocks noGrp="1"/>
          </p:cNvSpPr>
          <p:nvPr>
            <p:ph idx="1"/>
          </p:nvPr>
        </p:nvSpPr>
        <p:spPr>
          <a:xfrm>
            <a:off x="4144018" y="2866550"/>
            <a:ext cx="3962916" cy="1839265"/>
          </a:xfrm>
        </p:spPr>
        <p:txBody>
          <a:bodyPr/>
          <a:lstStyle/>
          <a:p>
            <a:pPr marL="0" indent="0">
              <a:buNone/>
            </a:pPr>
            <a:r>
              <a:rPr lang="en-US" dirty="0" smtClean="0"/>
              <a:t>Getting Started</a:t>
            </a:r>
          </a:p>
          <a:p>
            <a:pPr marL="0" indent="0">
              <a:buNone/>
            </a:pPr>
            <a:r>
              <a:rPr lang="en-US" dirty="0" smtClean="0"/>
              <a:t/>
            </a:r>
            <a:br>
              <a:rPr lang="en-US" dirty="0" smtClean="0"/>
            </a:br>
            <a:r>
              <a:rPr lang="en-US" dirty="0" smtClean="0"/>
              <a:t>User Registration</a:t>
            </a:r>
            <a:endParaRPr lang="en-US" dirty="0"/>
          </a:p>
        </p:txBody>
      </p:sp>
      <p:cxnSp>
        <p:nvCxnSpPr>
          <p:cNvPr id="4" name="Straight Connector 3"/>
          <p:cNvCxnSpPr/>
          <p:nvPr/>
        </p:nvCxnSpPr>
        <p:spPr bwMode="auto">
          <a:xfrm>
            <a:off x="4144018" y="3691161"/>
            <a:ext cx="3773345"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
        <p:nvSpPr>
          <p:cNvPr id="5"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1</a:t>
            </a:r>
            <a:endParaRPr lang="en-US" sz="34400" b="1" dirty="0">
              <a:solidFill>
                <a:srgbClr val="C00000"/>
              </a:solidFill>
            </a:endParaRPr>
          </a:p>
        </p:txBody>
      </p:sp>
      <p:pic>
        <p:nvPicPr>
          <p:cNvPr id="6" name="Picture 5" descr="Owen yo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49" y="1732736"/>
            <a:ext cx="2734237" cy="3895842"/>
          </a:xfrm>
          <a:prstGeom prst="rect">
            <a:avLst/>
          </a:prstGeom>
        </p:spPr>
      </p:pic>
    </p:spTree>
    <p:extLst>
      <p:ext uri="{BB962C8B-B14F-4D97-AF65-F5344CB8AC3E}">
        <p14:creationId xmlns:p14="http://schemas.microsoft.com/office/powerpoint/2010/main" val="200410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492443"/>
          </a:xfrm>
        </p:spPr>
        <p:txBody>
          <a:bodyPr/>
          <a:lstStyle/>
          <a:p>
            <a:pPr algn="ctr"/>
            <a:r>
              <a:rPr lang="en-US" sz="3200" dirty="0" smtClean="0">
                <a:solidFill>
                  <a:schemeClr val="bg1"/>
                </a:solidFill>
              </a:rPr>
              <a:t>education.ohio.gov/</a:t>
            </a:r>
            <a:r>
              <a:rPr lang="en-US" sz="3200" dirty="0" err="1" smtClean="0">
                <a:solidFill>
                  <a:schemeClr val="bg1"/>
                </a:solidFill>
              </a:rPr>
              <a:t>CareerConnections</a:t>
            </a:r>
            <a:endParaRPr lang="en-US" sz="3200" dirty="0">
              <a:solidFill>
                <a:schemeClr val="bg1"/>
              </a:solidFill>
            </a:endParaRPr>
          </a:p>
        </p:txBody>
      </p:sp>
    </p:spTree>
    <p:extLst>
      <p:ext uri="{BB962C8B-B14F-4D97-AF65-F5344CB8AC3E}">
        <p14:creationId xmlns:p14="http://schemas.microsoft.com/office/powerpoint/2010/main" val="3040585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3"/>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4"/>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5"/>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6"/>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Home Page</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117" t="6832" r="18052" b="25703"/>
          <a:stretch/>
        </p:blipFill>
        <p:spPr>
          <a:xfrm>
            <a:off x="514313" y="1037113"/>
            <a:ext cx="8172487" cy="5006438"/>
          </a:xfrm>
          <a:prstGeom prst="rect">
            <a:avLst/>
          </a:prstGeom>
        </p:spPr>
      </p:pic>
      <p:sp>
        <p:nvSpPr>
          <p:cNvPr id="10" name="Rounded Rectangle 9"/>
          <p:cNvSpPr/>
          <p:nvPr/>
        </p:nvSpPr>
        <p:spPr>
          <a:xfrm>
            <a:off x="2209800" y="1981201"/>
            <a:ext cx="1600200" cy="914400"/>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cxnSp>
        <p:nvCxnSpPr>
          <p:cNvPr id="11" name="Straight Arrow Connector 10"/>
          <p:cNvCxnSpPr/>
          <p:nvPr/>
        </p:nvCxnSpPr>
        <p:spPr>
          <a:xfrm>
            <a:off x="457200" y="2382397"/>
            <a:ext cx="1676400" cy="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33114" y="5767083"/>
            <a:ext cx="3996086" cy="461665"/>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icons below “Search Jobs” are for adult job seekers, and will not direct users to OhioMeansJobs K-12.  </a:t>
            </a:r>
            <a:endParaRPr lang="en-US" sz="1200" dirty="0">
              <a:solidFill>
                <a:schemeClr val="bg1"/>
              </a:solidFill>
              <a:latin typeface="Arial"/>
              <a:cs typeface="Arial"/>
            </a:endParaRPr>
          </a:p>
        </p:txBody>
      </p:sp>
    </p:spTree>
    <p:extLst>
      <p:ext uri="{BB962C8B-B14F-4D97-AF65-F5344CB8AC3E}">
        <p14:creationId xmlns:p14="http://schemas.microsoft.com/office/powerpoint/2010/main" val="330873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Choose K-12 Student</a:t>
            </a:r>
            <a:endParaRPr lang="en-US" sz="2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463" t="15186" r="18160" b="27047"/>
          <a:stretch/>
        </p:blipFill>
        <p:spPr>
          <a:xfrm>
            <a:off x="126735" y="1340180"/>
            <a:ext cx="5933263" cy="3380014"/>
          </a:xfrm>
          <a:prstGeom prst="rect">
            <a:avLst/>
          </a:prstGeom>
        </p:spPr>
      </p:pic>
      <p:sp>
        <p:nvSpPr>
          <p:cNvPr id="7" name="Rounded Rectangle 6"/>
          <p:cNvSpPr/>
          <p:nvPr/>
        </p:nvSpPr>
        <p:spPr>
          <a:xfrm>
            <a:off x="1771650" y="1924050"/>
            <a:ext cx="1321716" cy="419100"/>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0" name="TextBox 9"/>
          <p:cNvSpPr txBox="1"/>
          <p:nvPr/>
        </p:nvSpPr>
        <p:spPr>
          <a:xfrm>
            <a:off x="88635" y="5203647"/>
            <a:ext cx="4864364" cy="830997"/>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always look for the cardinal with the graduation cap, OWEN. He will provide tips and help as you use OhioMeansJobs K-12. Remember to always click on OWEN wearing his graduation cap to enter OhioMeansJobs K-12, when visiting OhioMeansJobs.com.</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 b="-4008"/>
          <a:stretch/>
        </p:blipFill>
        <p:spPr>
          <a:xfrm flipH="1">
            <a:off x="5950377" y="1045918"/>
            <a:ext cx="2914650" cy="4319339"/>
          </a:xfrm>
          <a:prstGeom prst="rect">
            <a:avLst/>
          </a:prstGeom>
          <a:noFill/>
          <a:ln w="28575">
            <a:solidFill>
              <a:schemeClr val="tx1"/>
            </a:solidFill>
          </a:ln>
        </p:spPr>
      </p:pic>
      <p:sp>
        <p:nvSpPr>
          <p:cNvPr id="12" name="Oval 11"/>
          <p:cNvSpPr/>
          <p:nvPr/>
        </p:nvSpPr>
        <p:spPr>
          <a:xfrm rot="551950">
            <a:off x="6142800" y="1118630"/>
            <a:ext cx="2684538" cy="1251856"/>
          </a:xfrm>
          <a:prstGeom prst="ellipse">
            <a:avLst/>
          </a:prstGeom>
          <a:noFill/>
          <a:ln w="76200">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162299" y="1466850"/>
            <a:ext cx="2897699" cy="45720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43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97" t="8274" r="61724" b="49519"/>
          <a:stretch/>
        </p:blipFill>
        <p:spPr bwMode="auto">
          <a:xfrm>
            <a:off x="446794" y="1479868"/>
            <a:ext cx="8328709" cy="374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OhioMeansJobs K-12</a:t>
            </a:r>
            <a:endParaRPr lang="en-US" dirty="0"/>
          </a:p>
        </p:txBody>
      </p:sp>
      <p:sp>
        <p:nvSpPr>
          <p:cNvPr id="6" name="Rounded Rectangle 5"/>
          <p:cNvSpPr/>
          <p:nvPr/>
        </p:nvSpPr>
        <p:spPr>
          <a:xfrm>
            <a:off x="3895337" y="4302023"/>
            <a:ext cx="1799924" cy="336124"/>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55029" y="5878274"/>
            <a:ext cx="4060375" cy="276999"/>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click </a:t>
            </a:r>
            <a:r>
              <a:rPr lang="en-US" sz="1200" i="1" dirty="0" smtClean="0">
                <a:solidFill>
                  <a:schemeClr val="bg1"/>
                </a:solidFill>
                <a:latin typeface="Arial"/>
                <a:cs typeface="Arial"/>
              </a:rPr>
              <a:t>Get Started On My Own</a:t>
            </a:r>
            <a:r>
              <a:rPr lang="en-US" sz="1200" dirty="0" smtClean="0">
                <a:solidFill>
                  <a:schemeClr val="bg1"/>
                </a:solidFill>
                <a:latin typeface="Arial"/>
                <a:cs typeface="Arial"/>
              </a:rPr>
              <a:t> to begin registration.</a:t>
            </a:r>
            <a:endParaRPr lang="en-US" sz="1200" dirty="0">
              <a:solidFill>
                <a:schemeClr val="bg1"/>
              </a:solidFill>
              <a:latin typeface="Arial"/>
              <a:cs typeface="Arial"/>
            </a:endParaRPr>
          </a:p>
        </p:txBody>
      </p:sp>
    </p:spTree>
    <p:extLst>
      <p:ext uri="{BB962C8B-B14F-4D97-AF65-F5344CB8AC3E}">
        <p14:creationId xmlns:p14="http://schemas.microsoft.com/office/powerpoint/2010/main" val="418175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Create Account</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2" y="1044257"/>
            <a:ext cx="4000199" cy="497272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947389" y="1264931"/>
            <a:ext cx="3745832" cy="3341941"/>
          </a:xfrm>
          <a:prstGeom prst="rect">
            <a:avLst/>
          </a:prstGeom>
          <a:solidFill>
            <a:srgbClr val="EEBD30"/>
          </a:solidFill>
          <a:ln w="28575">
            <a:solidFill>
              <a:srgbClr val="EEBD30"/>
            </a:solidFill>
          </a:ln>
        </p:spPr>
        <p:txBody>
          <a:bodyPr wrap="square" rtlCol="0">
            <a:spAutoFit/>
          </a:bodyPr>
          <a:lstStyle/>
          <a:p>
            <a:pPr>
              <a:spcAft>
                <a:spcPts val="1000"/>
              </a:spcAft>
            </a:pPr>
            <a:r>
              <a:rPr lang="en-US" sz="1400" dirty="0" smtClean="0">
                <a:latin typeface="Arial"/>
                <a:cs typeface="Arial"/>
              </a:rPr>
              <a:t>Login Information</a:t>
            </a:r>
          </a:p>
          <a:p>
            <a:pPr marL="344488">
              <a:spcAft>
                <a:spcPts val="500"/>
              </a:spcAft>
            </a:pPr>
            <a:r>
              <a:rPr lang="en-US" sz="1400" dirty="0" smtClean="0">
                <a:latin typeface="Arial"/>
                <a:cs typeface="Arial"/>
              </a:rPr>
              <a:t>An email address is required for your “username”. The next slide includes help for creating a free email if you don’t already have one.</a:t>
            </a:r>
          </a:p>
          <a:p>
            <a:pPr>
              <a:spcAft>
                <a:spcPts val="1000"/>
              </a:spcAft>
            </a:pPr>
            <a:r>
              <a:rPr lang="en-US" sz="1400" dirty="0" smtClean="0">
                <a:latin typeface="Arial"/>
                <a:cs typeface="Arial"/>
              </a:rPr>
              <a:t>Basic Information</a:t>
            </a:r>
          </a:p>
          <a:p>
            <a:pPr marL="346075" indent="-346075">
              <a:spcAft>
                <a:spcPts val="1000"/>
              </a:spcAft>
            </a:pPr>
            <a:r>
              <a:rPr lang="en-US" sz="1400" dirty="0" smtClean="0">
                <a:latin typeface="Arial"/>
                <a:cs typeface="Arial"/>
              </a:rPr>
              <a:t>	Name and address are used when creating a résumé and should reflect formal, given names rather than nicknames.</a:t>
            </a:r>
          </a:p>
          <a:p>
            <a:pPr marL="346075" indent="-346075">
              <a:spcAft>
                <a:spcPts val="1000"/>
              </a:spcAft>
            </a:pPr>
            <a:r>
              <a:rPr lang="en-US" sz="1400" dirty="0" smtClean="0">
                <a:latin typeface="Arial"/>
                <a:cs typeface="Arial"/>
              </a:rPr>
              <a:t>Gender/Ethnicity are optional and do not require a response for creating an account.</a:t>
            </a:r>
          </a:p>
        </p:txBody>
      </p:sp>
      <p:sp>
        <p:nvSpPr>
          <p:cNvPr id="16" name="TextBox 15"/>
          <p:cNvSpPr txBox="1"/>
          <p:nvPr/>
        </p:nvSpPr>
        <p:spPr>
          <a:xfrm>
            <a:off x="4947389" y="5703329"/>
            <a:ext cx="3996086" cy="461665"/>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items with a red asterisk (</a:t>
            </a:r>
            <a:r>
              <a:rPr lang="en-US" sz="1200" dirty="0" smtClean="0">
                <a:solidFill>
                  <a:srgbClr val="CD0920"/>
                </a:solidFill>
                <a:latin typeface="Arial"/>
                <a:cs typeface="Arial"/>
              </a:rPr>
              <a:t>*</a:t>
            </a:r>
            <a:r>
              <a:rPr lang="en-US" sz="1200" dirty="0" smtClean="0">
                <a:solidFill>
                  <a:schemeClr val="bg1"/>
                </a:solidFill>
                <a:latin typeface="Arial"/>
                <a:cs typeface="Arial"/>
              </a:rPr>
              <a:t>) are required. Click (      ) for help with this section.  </a:t>
            </a:r>
            <a:endParaRPr lang="en-US" sz="1200" dirty="0">
              <a:solidFill>
                <a:schemeClr val="bg1"/>
              </a:solidFill>
              <a:latin typeface="Arial"/>
              <a:cs typeface="Arial"/>
            </a:endParaRP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71628" y="5703329"/>
            <a:ext cx="384281" cy="2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96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8" t="39721" r="51957" b="41033"/>
          <a:stretch/>
        </p:blipFill>
        <p:spPr bwMode="auto">
          <a:xfrm>
            <a:off x="616016" y="1537381"/>
            <a:ext cx="6398506" cy="152345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00526" y="243312"/>
            <a:ext cx="8742948" cy="646331"/>
          </a:xfrm>
        </p:spPr>
        <p:txBody>
          <a:bodyPr/>
          <a:lstStyle/>
          <a:p>
            <a:r>
              <a:rPr lang="en-US" dirty="0" smtClean="0"/>
              <a:t>Login Information</a:t>
            </a:r>
            <a:endParaRPr lang="en-US" dirty="0"/>
          </a:p>
        </p:txBody>
      </p:sp>
      <p:sp>
        <p:nvSpPr>
          <p:cNvPr id="7" name="TextBox 6"/>
          <p:cNvSpPr txBox="1"/>
          <p:nvPr/>
        </p:nvSpPr>
        <p:spPr>
          <a:xfrm>
            <a:off x="3090195" y="3546100"/>
            <a:ext cx="4605918" cy="1554272"/>
          </a:xfrm>
          <a:prstGeom prst="rect">
            <a:avLst/>
          </a:prstGeom>
          <a:solidFill>
            <a:srgbClr val="EEBD30"/>
          </a:solidFill>
          <a:ln w="28575">
            <a:solidFill>
              <a:srgbClr val="EEBD30"/>
            </a:solidFill>
          </a:ln>
        </p:spPr>
        <p:txBody>
          <a:bodyPr wrap="square" rtlCol="0">
            <a:spAutoFit/>
          </a:bodyPr>
          <a:lstStyle/>
          <a:p>
            <a:pPr>
              <a:spcAft>
                <a:spcPts val="1000"/>
              </a:spcAft>
            </a:pPr>
            <a:r>
              <a:rPr lang="en-US" sz="1400" dirty="0" smtClean="0">
                <a:latin typeface="Arial"/>
                <a:cs typeface="Arial"/>
              </a:rPr>
              <a:t>1. Enter your email address.</a:t>
            </a:r>
          </a:p>
          <a:p>
            <a:pPr marL="344488">
              <a:spcAft>
                <a:spcPts val="500"/>
              </a:spcAft>
            </a:pPr>
            <a:r>
              <a:rPr lang="en-US" sz="1400" dirty="0" smtClean="0">
                <a:latin typeface="Arial"/>
                <a:cs typeface="Arial"/>
              </a:rPr>
              <a:t>Note: If you don’t have an email address, you can:</a:t>
            </a:r>
          </a:p>
          <a:p>
            <a:pPr marL="633413" indent="-174625">
              <a:spcAft>
                <a:spcPts val="500"/>
              </a:spcAft>
              <a:buFont typeface="Arial"/>
              <a:buChar char="•"/>
            </a:pPr>
            <a:r>
              <a:rPr lang="en-US" sz="1400" dirty="0" smtClean="0">
                <a:latin typeface="Arial"/>
                <a:cs typeface="Arial"/>
              </a:rPr>
              <a:t>get free email at </a:t>
            </a:r>
            <a:r>
              <a:rPr lang="en-US" sz="1400" dirty="0" smtClean="0">
                <a:latin typeface="Arial"/>
                <a:cs typeface="Arial"/>
                <a:hlinkClick r:id="rId3"/>
              </a:rPr>
              <a:t>Google</a:t>
            </a:r>
            <a:r>
              <a:rPr lang="en-US" sz="1400" dirty="0" smtClean="0">
                <a:latin typeface="Arial"/>
                <a:cs typeface="Arial"/>
              </a:rPr>
              <a:t>, </a:t>
            </a:r>
            <a:r>
              <a:rPr lang="en-US" sz="1400" dirty="0" smtClean="0">
                <a:latin typeface="Arial"/>
                <a:cs typeface="Arial"/>
                <a:hlinkClick r:id="rId4"/>
              </a:rPr>
              <a:t>Yahoo</a:t>
            </a:r>
            <a:r>
              <a:rPr lang="en-US" sz="1400" dirty="0" smtClean="0">
                <a:latin typeface="Arial"/>
                <a:cs typeface="Arial"/>
              </a:rPr>
              <a:t>, or </a:t>
            </a:r>
            <a:r>
              <a:rPr lang="en-US" sz="1400" dirty="0" smtClean="0">
                <a:latin typeface="Arial"/>
                <a:cs typeface="Arial"/>
                <a:hlinkClick r:id="rId5"/>
              </a:rPr>
              <a:t>Hotmail</a:t>
            </a:r>
            <a:endParaRPr lang="en-US" sz="1400" dirty="0">
              <a:latin typeface="Arial"/>
              <a:cs typeface="Arial"/>
            </a:endParaRPr>
          </a:p>
          <a:p>
            <a:pPr marL="633413" indent="-174625">
              <a:spcAft>
                <a:spcPts val="1000"/>
              </a:spcAft>
              <a:buFont typeface="Arial"/>
              <a:buChar char="•"/>
            </a:pPr>
            <a:r>
              <a:rPr lang="en-US" sz="1400" dirty="0" smtClean="0">
                <a:latin typeface="Arial"/>
                <a:cs typeface="Arial"/>
              </a:rPr>
              <a:t>ask your parent or teacher for help</a:t>
            </a:r>
          </a:p>
          <a:p>
            <a:pPr>
              <a:spcAft>
                <a:spcPts val="1000"/>
              </a:spcAft>
            </a:pPr>
            <a:r>
              <a:rPr lang="en-US" sz="1400" dirty="0" smtClean="0">
                <a:latin typeface="Arial"/>
                <a:cs typeface="Arial"/>
              </a:rPr>
              <a:t>2. Re-enter your email address in the space provided.</a:t>
            </a:r>
          </a:p>
        </p:txBody>
      </p:sp>
      <p:sp>
        <p:nvSpPr>
          <p:cNvPr id="8" name="TextBox 7"/>
          <p:cNvSpPr txBox="1"/>
          <p:nvPr/>
        </p:nvSpPr>
        <p:spPr>
          <a:xfrm>
            <a:off x="5645732" y="5909203"/>
            <a:ext cx="3316992" cy="276999"/>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items with a red asterisk (</a:t>
            </a:r>
            <a:r>
              <a:rPr lang="en-US" sz="1200" dirty="0" smtClean="0">
                <a:solidFill>
                  <a:srgbClr val="CD0920"/>
                </a:solidFill>
                <a:latin typeface="Arial"/>
                <a:cs typeface="Arial"/>
              </a:rPr>
              <a:t>*</a:t>
            </a:r>
            <a:r>
              <a:rPr lang="en-US" sz="1200" dirty="0" smtClean="0">
                <a:solidFill>
                  <a:schemeClr val="bg1"/>
                </a:solidFill>
                <a:latin typeface="Arial"/>
                <a:cs typeface="Arial"/>
              </a:rPr>
              <a:t>) are required.</a:t>
            </a:r>
            <a:endParaRPr lang="en-US" sz="1200" dirty="0">
              <a:solidFill>
                <a:schemeClr val="bg1"/>
              </a:solidFill>
              <a:latin typeface="Arial"/>
              <a:cs typeface="Arial"/>
            </a:endParaRPr>
          </a:p>
        </p:txBody>
      </p:sp>
      <p:sp>
        <p:nvSpPr>
          <p:cNvPr id="12" name="Rounded Rectangle 11"/>
          <p:cNvSpPr/>
          <p:nvPr/>
        </p:nvSpPr>
        <p:spPr>
          <a:xfrm>
            <a:off x="789272" y="2070193"/>
            <a:ext cx="6102416" cy="942516"/>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67100" y="2219325"/>
            <a:ext cx="3190875" cy="338554"/>
          </a:xfrm>
          <a:prstGeom prst="rect">
            <a:avLst/>
          </a:prstGeom>
          <a:noFill/>
        </p:spPr>
        <p:txBody>
          <a:bodyPr wrap="square" rtlCol="0">
            <a:spAutoFit/>
          </a:bodyPr>
          <a:lstStyle/>
          <a:p>
            <a:r>
              <a:rPr lang="en-US" sz="1600" dirty="0" smtClean="0">
                <a:solidFill>
                  <a:srgbClr val="FF0000"/>
                </a:solidFill>
              </a:rPr>
              <a:t>LastName1stInitial@tigertown.com</a:t>
            </a:r>
            <a:endParaRPr lang="en-US" sz="1600" dirty="0">
              <a:solidFill>
                <a:srgbClr val="FF0000"/>
              </a:solidFill>
            </a:endParaRPr>
          </a:p>
        </p:txBody>
      </p:sp>
      <p:sp>
        <p:nvSpPr>
          <p:cNvPr id="10" name="TextBox 9"/>
          <p:cNvSpPr txBox="1"/>
          <p:nvPr/>
        </p:nvSpPr>
        <p:spPr>
          <a:xfrm>
            <a:off x="200526" y="3546100"/>
            <a:ext cx="2542674" cy="646331"/>
          </a:xfrm>
          <a:prstGeom prst="rect">
            <a:avLst/>
          </a:prstGeom>
          <a:noFill/>
        </p:spPr>
        <p:txBody>
          <a:bodyPr wrap="square" rtlCol="0">
            <a:spAutoFit/>
          </a:bodyPr>
          <a:lstStyle/>
          <a:p>
            <a:r>
              <a:rPr lang="en-US" dirty="0" smtClean="0">
                <a:solidFill>
                  <a:srgbClr val="FF0000"/>
                </a:solidFill>
              </a:rPr>
              <a:t>Example:</a:t>
            </a:r>
          </a:p>
          <a:p>
            <a:r>
              <a:rPr lang="en-US" dirty="0" smtClean="0">
                <a:solidFill>
                  <a:srgbClr val="FF0000"/>
                </a:solidFill>
              </a:rPr>
              <a:t>RossR@tigertown.com</a:t>
            </a:r>
            <a:endParaRPr lang="en-US" dirty="0">
              <a:solidFill>
                <a:srgbClr val="FF0000"/>
              </a:solidFill>
            </a:endParaRPr>
          </a:p>
        </p:txBody>
      </p:sp>
    </p:spTree>
    <p:extLst>
      <p:ext uri="{BB962C8B-B14F-4D97-AF65-F5344CB8AC3E}">
        <p14:creationId xmlns:p14="http://schemas.microsoft.com/office/powerpoint/2010/main" val="1213953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Password</a:t>
            </a:r>
            <a:endParaRPr lang="en-US" dirty="0"/>
          </a:p>
        </p:txBody>
      </p:sp>
      <p:pic>
        <p:nvPicPr>
          <p:cNvPr id="4" name="Picture 3" descr="login.png"/>
          <p:cNvPicPr>
            <a:picLocks noChangeAspect="1"/>
          </p:cNvPicPr>
          <p:nvPr/>
        </p:nvPicPr>
        <p:blipFill rotWithShape="1">
          <a:blip r:embed="rId2">
            <a:extLst>
              <a:ext uri="{28A0092B-C50C-407E-A947-70E740481C1C}">
                <a14:useLocalDpi xmlns:a14="http://schemas.microsoft.com/office/drawing/2010/main" val="0"/>
              </a:ext>
            </a:extLst>
          </a:blip>
          <a:srcRect t="38986" b="38885"/>
          <a:stretch/>
        </p:blipFill>
        <p:spPr>
          <a:xfrm>
            <a:off x="351655" y="1280159"/>
            <a:ext cx="8413157" cy="904776"/>
          </a:xfrm>
          <a:prstGeom prst="rect">
            <a:avLst/>
          </a:prstGeom>
          <a:ln w="19050">
            <a:solidFill>
              <a:schemeClr val="tx1"/>
            </a:solidFill>
          </a:ln>
        </p:spPr>
      </p:pic>
      <p:sp>
        <p:nvSpPr>
          <p:cNvPr id="7" name="TextBox 6"/>
          <p:cNvSpPr txBox="1"/>
          <p:nvPr/>
        </p:nvSpPr>
        <p:spPr>
          <a:xfrm>
            <a:off x="2724712" y="3019016"/>
            <a:ext cx="4492516" cy="1592744"/>
          </a:xfrm>
          <a:prstGeom prst="rect">
            <a:avLst/>
          </a:prstGeom>
          <a:solidFill>
            <a:srgbClr val="EEBD30"/>
          </a:solidFill>
          <a:ln w="19050">
            <a:solidFill>
              <a:srgbClr val="EEBD30"/>
            </a:solidFill>
          </a:ln>
        </p:spPr>
        <p:txBody>
          <a:bodyPr wrap="square" rtlCol="0">
            <a:spAutoFit/>
          </a:bodyPr>
          <a:lstStyle/>
          <a:p>
            <a:pPr>
              <a:spcAft>
                <a:spcPts val="500"/>
              </a:spcAft>
            </a:pPr>
            <a:r>
              <a:rPr lang="en-US" sz="1400" dirty="0" smtClean="0">
                <a:latin typeface="Arial"/>
                <a:cs typeface="Arial"/>
              </a:rPr>
              <a:t>1. Enter your password</a:t>
            </a:r>
          </a:p>
          <a:p>
            <a:pPr marL="514350" indent="-174625">
              <a:spcAft>
                <a:spcPts val="500"/>
              </a:spcAft>
              <a:buFont typeface="Arial"/>
              <a:buChar char="•"/>
            </a:pPr>
            <a:r>
              <a:rPr lang="en-US" sz="1400" dirty="0" smtClean="0">
                <a:latin typeface="Arial"/>
                <a:cs typeface="Arial"/>
              </a:rPr>
              <a:t>At least 8 but </a:t>
            </a:r>
            <a:r>
              <a:rPr lang="en-US" sz="1400" dirty="0">
                <a:latin typeface="Arial"/>
                <a:cs typeface="Arial"/>
              </a:rPr>
              <a:t>no more than 20 </a:t>
            </a:r>
            <a:r>
              <a:rPr lang="en-US" sz="1400" dirty="0" smtClean="0">
                <a:latin typeface="Arial"/>
                <a:cs typeface="Arial"/>
              </a:rPr>
              <a:t>characters</a:t>
            </a:r>
          </a:p>
          <a:p>
            <a:pPr marL="514350" indent="-174625">
              <a:spcAft>
                <a:spcPts val="500"/>
              </a:spcAft>
              <a:buFont typeface="Arial"/>
              <a:buChar char="•"/>
            </a:pPr>
            <a:r>
              <a:rPr lang="en-US" sz="1400" dirty="0" smtClean="0">
                <a:latin typeface="Arial"/>
                <a:cs typeface="Arial"/>
              </a:rPr>
              <a:t>Both upper and lower case letters</a:t>
            </a:r>
            <a:endParaRPr lang="en-US" sz="1400" dirty="0">
              <a:latin typeface="Arial"/>
              <a:cs typeface="Arial"/>
            </a:endParaRPr>
          </a:p>
          <a:p>
            <a:pPr marL="514350" indent="-174625">
              <a:spcAft>
                <a:spcPts val="1800"/>
              </a:spcAft>
              <a:buFont typeface="Arial"/>
              <a:buChar char="•"/>
            </a:pPr>
            <a:r>
              <a:rPr lang="en-US" sz="1400" dirty="0" smtClean="0">
                <a:latin typeface="Arial"/>
                <a:cs typeface="Arial"/>
              </a:rPr>
              <a:t>At least </a:t>
            </a:r>
            <a:r>
              <a:rPr lang="en-US" sz="1400" dirty="0">
                <a:latin typeface="Arial"/>
                <a:cs typeface="Arial"/>
              </a:rPr>
              <a:t>1 number and 1 symbol </a:t>
            </a:r>
            <a:r>
              <a:rPr lang="en-US" sz="1400" dirty="0" smtClean="0">
                <a:latin typeface="Arial"/>
                <a:cs typeface="Arial"/>
              </a:rPr>
              <a:t>(! # </a:t>
            </a:r>
            <a:r>
              <a:rPr lang="en-US" sz="1400" dirty="0">
                <a:latin typeface="Arial"/>
                <a:cs typeface="Arial"/>
              </a:rPr>
              <a:t>$ % ^ </a:t>
            </a:r>
            <a:r>
              <a:rPr lang="en-US" sz="1400" dirty="0" smtClean="0">
                <a:latin typeface="Arial"/>
                <a:cs typeface="Arial"/>
              </a:rPr>
              <a:t>*)</a:t>
            </a:r>
            <a:endParaRPr lang="en-US" sz="1400" dirty="0">
              <a:latin typeface="Arial"/>
              <a:cs typeface="Arial"/>
            </a:endParaRPr>
          </a:p>
          <a:p>
            <a:pPr>
              <a:spcAft>
                <a:spcPts val="1000"/>
              </a:spcAft>
            </a:pPr>
            <a:r>
              <a:rPr lang="en-US" sz="1400" dirty="0" smtClean="0">
                <a:latin typeface="Arial"/>
                <a:cs typeface="Arial"/>
              </a:rPr>
              <a:t>2. Re-enter your password in the space provided.</a:t>
            </a:r>
          </a:p>
        </p:txBody>
      </p:sp>
      <p:sp>
        <p:nvSpPr>
          <p:cNvPr id="8" name="TextBox 7"/>
          <p:cNvSpPr txBox="1"/>
          <p:nvPr/>
        </p:nvSpPr>
        <p:spPr>
          <a:xfrm>
            <a:off x="4704180" y="5552620"/>
            <a:ext cx="4239294" cy="646331"/>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write down your email address and password. Keep them in a place that you can access easily in case you forget them later.</a:t>
            </a:r>
            <a:endParaRPr lang="en-US" sz="1200" dirty="0">
              <a:solidFill>
                <a:schemeClr val="bg1"/>
              </a:solidFill>
              <a:latin typeface="Arial"/>
              <a:cs typeface="Arial"/>
            </a:endParaRPr>
          </a:p>
        </p:txBody>
      </p:sp>
      <p:sp>
        <p:nvSpPr>
          <p:cNvPr id="12" name="Rounded Rectangle 11"/>
          <p:cNvSpPr/>
          <p:nvPr/>
        </p:nvSpPr>
        <p:spPr>
          <a:xfrm>
            <a:off x="2428961" y="1366777"/>
            <a:ext cx="2999688" cy="731531"/>
          </a:xfrm>
          <a:prstGeom prst="roundRect">
            <a:avLst/>
          </a:prstGeom>
          <a:noFill/>
          <a:ln w="38100">
            <a:solidFill>
              <a:srgbClr val="CD09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428961" y="1373743"/>
            <a:ext cx="3019425" cy="369332"/>
          </a:xfrm>
          <a:prstGeom prst="rect">
            <a:avLst/>
          </a:prstGeom>
          <a:noFill/>
        </p:spPr>
        <p:txBody>
          <a:bodyPr wrap="square" rtlCol="0">
            <a:spAutoFit/>
          </a:bodyPr>
          <a:lstStyle/>
          <a:p>
            <a:r>
              <a:rPr lang="en-US" dirty="0" err="1" smtClean="0">
                <a:solidFill>
                  <a:srgbClr val="FF0000"/>
                </a:solidFill>
              </a:rPr>
              <a:t>LastName#LunchNumber</a:t>
            </a:r>
            <a:endParaRPr lang="en-US" dirty="0">
              <a:solidFill>
                <a:srgbClr val="FF0000"/>
              </a:solidFill>
            </a:endParaRPr>
          </a:p>
        </p:txBody>
      </p:sp>
      <p:sp>
        <p:nvSpPr>
          <p:cNvPr id="11" name="TextBox 10"/>
          <p:cNvSpPr txBox="1"/>
          <p:nvPr/>
        </p:nvSpPr>
        <p:spPr>
          <a:xfrm>
            <a:off x="514350" y="3019016"/>
            <a:ext cx="1914611" cy="1754326"/>
          </a:xfrm>
          <a:prstGeom prst="rect">
            <a:avLst/>
          </a:prstGeom>
          <a:noFill/>
        </p:spPr>
        <p:txBody>
          <a:bodyPr wrap="square" rtlCol="0">
            <a:spAutoFit/>
          </a:bodyPr>
          <a:lstStyle/>
          <a:p>
            <a:r>
              <a:rPr lang="en-US" dirty="0" smtClean="0">
                <a:solidFill>
                  <a:srgbClr val="FF0000"/>
                </a:solidFill>
              </a:rPr>
              <a:t>Example:</a:t>
            </a:r>
          </a:p>
          <a:p>
            <a:r>
              <a:rPr lang="en-US" dirty="0" smtClean="0">
                <a:solidFill>
                  <a:srgbClr val="FF0000"/>
                </a:solidFill>
              </a:rPr>
              <a:t>Ross#12345678</a:t>
            </a:r>
          </a:p>
          <a:p>
            <a:endParaRPr lang="en-US" dirty="0" smtClean="0">
              <a:solidFill>
                <a:srgbClr val="FF0000"/>
              </a:solidFill>
            </a:endParaRPr>
          </a:p>
          <a:p>
            <a:r>
              <a:rPr lang="en-US" dirty="0" smtClean="0">
                <a:solidFill>
                  <a:srgbClr val="FF0000"/>
                </a:solidFill>
              </a:rPr>
              <a:t>(note the Cap Letter and # Symbol)</a:t>
            </a:r>
            <a:endParaRPr lang="en-US" dirty="0">
              <a:solidFill>
                <a:srgbClr val="FF0000"/>
              </a:solidFill>
            </a:endParaRPr>
          </a:p>
        </p:txBody>
      </p:sp>
    </p:spTree>
    <p:extLst>
      <p:ext uri="{BB962C8B-B14F-4D97-AF65-F5344CB8AC3E}">
        <p14:creationId xmlns:p14="http://schemas.microsoft.com/office/powerpoint/2010/main" val="884619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43312"/>
            <a:ext cx="8742948" cy="646331"/>
          </a:xfrm>
        </p:spPr>
        <p:txBody>
          <a:bodyPr/>
          <a:lstStyle/>
          <a:p>
            <a:r>
              <a:rPr lang="en-US" dirty="0" smtClean="0"/>
              <a:t>Security Question and Answer</a:t>
            </a:r>
            <a:endParaRPr lang="en-US" sz="2000" b="0" dirty="0">
              <a:solidFill>
                <a:srgbClr val="000000"/>
              </a:solidFill>
            </a:endParaRPr>
          </a:p>
        </p:txBody>
      </p:sp>
      <p:pic>
        <p:nvPicPr>
          <p:cNvPr id="8" name="Picture 7" descr="login.png"/>
          <p:cNvPicPr>
            <a:picLocks noChangeAspect="1"/>
          </p:cNvPicPr>
          <p:nvPr/>
        </p:nvPicPr>
        <p:blipFill rotWithShape="1">
          <a:blip r:embed="rId2">
            <a:extLst>
              <a:ext uri="{28A0092B-C50C-407E-A947-70E740481C1C}">
                <a14:useLocalDpi xmlns:a14="http://schemas.microsoft.com/office/drawing/2010/main" val="0"/>
              </a:ext>
            </a:extLst>
          </a:blip>
          <a:srcRect l="1351" t="58376" r="37521" b="14120"/>
          <a:stretch/>
        </p:blipFill>
        <p:spPr>
          <a:xfrm>
            <a:off x="330391" y="1341160"/>
            <a:ext cx="4915377" cy="1074779"/>
          </a:xfrm>
          <a:prstGeom prst="rect">
            <a:avLst/>
          </a:prstGeom>
          <a:ln w="19050">
            <a:solidFill>
              <a:schemeClr val="tx1"/>
            </a:solidFill>
          </a:ln>
        </p:spPr>
      </p:pic>
      <p:sp>
        <p:nvSpPr>
          <p:cNvPr id="10" name="TextBox 9"/>
          <p:cNvSpPr txBox="1"/>
          <p:nvPr/>
        </p:nvSpPr>
        <p:spPr>
          <a:xfrm>
            <a:off x="973336" y="3326032"/>
            <a:ext cx="3261207" cy="1146468"/>
          </a:xfrm>
          <a:prstGeom prst="rect">
            <a:avLst/>
          </a:prstGeom>
          <a:solidFill>
            <a:srgbClr val="EEBD30"/>
          </a:solidFill>
          <a:ln w="19050">
            <a:solidFill>
              <a:srgbClr val="EEBD30"/>
            </a:solidFill>
          </a:ln>
        </p:spPr>
        <p:txBody>
          <a:bodyPr wrap="square" rtlCol="0">
            <a:spAutoFit/>
          </a:bodyPr>
          <a:lstStyle/>
          <a:p>
            <a:pPr marL="231775" indent="-231775">
              <a:spcAft>
                <a:spcPts val="500"/>
              </a:spcAft>
            </a:pPr>
            <a:r>
              <a:rPr lang="en-US" sz="1400" dirty="0" smtClean="0">
                <a:latin typeface="Arial"/>
                <a:cs typeface="Arial"/>
              </a:rPr>
              <a:t>1. Choose a Security Question from the list provided.</a:t>
            </a:r>
          </a:p>
          <a:p>
            <a:pPr>
              <a:spcAft>
                <a:spcPts val="1000"/>
              </a:spcAft>
            </a:pPr>
            <a:r>
              <a:rPr lang="en-US" sz="1400" dirty="0" smtClean="0">
                <a:latin typeface="Arial"/>
                <a:cs typeface="Arial"/>
              </a:rPr>
              <a:t>2. Enter your Security Answer.</a:t>
            </a:r>
          </a:p>
          <a:p>
            <a:pPr>
              <a:spcAft>
                <a:spcPts val="1000"/>
              </a:spcAft>
            </a:pPr>
            <a:r>
              <a:rPr lang="en-US" sz="1400" dirty="0" smtClean="0">
                <a:latin typeface="Arial"/>
                <a:cs typeface="Arial"/>
              </a:rPr>
              <a:t>3. Re-enter your Security Answer.</a:t>
            </a:r>
          </a:p>
        </p:txBody>
      </p:sp>
      <p:sp>
        <p:nvSpPr>
          <p:cNvPr id="11" name="TextBox 10"/>
          <p:cNvSpPr txBox="1"/>
          <p:nvPr/>
        </p:nvSpPr>
        <p:spPr>
          <a:xfrm>
            <a:off x="4097114" y="5720413"/>
            <a:ext cx="4838375" cy="461665"/>
          </a:xfrm>
          <a:prstGeom prst="rect">
            <a:avLst/>
          </a:prstGeom>
          <a:solidFill>
            <a:schemeClr val="bg1">
              <a:lumMod val="50000"/>
            </a:schemeClr>
          </a:solidFill>
        </p:spPr>
        <p:txBody>
          <a:bodyPr wrap="square" rtlCol="0">
            <a:spAutoFit/>
          </a:bodyPr>
          <a:lstStyle/>
          <a:p>
            <a:r>
              <a:rPr lang="en-US" sz="1200" dirty="0" smtClean="0">
                <a:solidFill>
                  <a:schemeClr val="bg1"/>
                </a:solidFill>
                <a:latin typeface="Arial"/>
                <a:cs typeface="Arial"/>
              </a:rPr>
              <a:t>Tip:  write down your Security Answer. Keep it in a place that you can easily access later in case you forget it later.</a:t>
            </a:r>
            <a:endParaRPr lang="en-US" sz="1200" dirty="0">
              <a:solidFill>
                <a:schemeClr val="bg1"/>
              </a:solidFill>
              <a:latin typeface="Arial"/>
              <a:cs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23" t="58287" r="47332" b="31099"/>
          <a:stretch/>
        </p:blipFill>
        <p:spPr bwMode="auto">
          <a:xfrm>
            <a:off x="4986408" y="2621073"/>
            <a:ext cx="3785006" cy="1278193"/>
          </a:xfrm>
          <a:prstGeom prst="rect">
            <a:avLst/>
          </a:prstGeom>
          <a:noFill/>
          <a:ln w="28575">
            <a:solidFill>
              <a:srgbClr val="CD0920"/>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a:off x="4851133" y="1559293"/>
            <a:ext cx="1636294" cy="9817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619375" y="1701284"/>
            <a:ext cx="1738993" cy="369332"/>
          </a:xfrm>
          <a:prstGeom prst="rect">
            <a:avLst/>
          </a:prstGeom>
          <a:noFill/>
        </p:spPr>
        <p:txBody>
          <a:bodyPr wrap="square" rtlCol="0">
            <a:spAutoFit/>
          </a:bodyPr>
          <a:lstStyle/>
          <a:p>
            <a:r>
              <a:rPr lang="en-US" dirty="0" smtClean="0">
                <a:solidFill>
                  <a:srgbClr val="FF0000"/>
                </a:solidFill>
              </a:rPr>
              <a:t>tiger</a:t>
            </a:r>
            <a:endParaRPr lang="en-US" dirty="0">
              <a:solidFill>
                <a:srgbClr val="FF0000"/>
              </a:solidFill>
            </a:endParaRPr>
          </a:p>
        </p:txBody>
      </p:sp>
      <p:sp>
        <p:nvSpPr>
          <p:cNvPr id="13" name="Freeform 12"/>
          <p:cNvSpPr/>
          <p:nvPr/>
        </p:nvSpPr>
        <p:spPr>
          <a:xfrm>
            <a:off x="2432050" y="1670050"/>
            <a:ext cx="982662" cy="600075"/>
          </a:xfrm>
          <a:custGeom>
            <a:avLst/>
            <a:gdLst>
              <a:gd name="connsiteX0" fmla="*/ 892175 w 982662"/>
              <a:gd name="connsiteY0" fmla="*/ 511175 h 600075"/>
              <a:gd name="connsiteX1" fmla="*/ 682625 w 982662"/>
              <a:gd name="connsiteY1" fmla="*/ 549275 h 600075"/>
              <a:gd name="connsiteX2" fmla="*/ 168275 w 982662"/>
              <a:gd name="connsiteY2" fmla="*/ 558800 h 600075"/>
              <a:gd name="connsiteX3" fmla="*/ 44450 w 982662"/>
              <a:gd name="connsiteY3" fmla="*/ 301625 h 600075"/>
              <a:gd name="connsiteX4" fmla="*/ 73025 w 982662"/>
              <a:gd name="connsiteY4" fmla="*/ 177800 h 600075"/>
              <a:gd name="connsiteX5" fmla="*/ 482600 w 982662"/>
              <a:gd name="connsiteY5" fmla="*/ 63500 h 600075"/>
              <a:gd name="connsiteX6" fmla="*/ 873125 w 982662"/>
              <a:gd name="connsiteY6" fmla="*/ 34925 h 600075"/>
              <a:gd name="connsiteX7" fmla="*/ 977900 w 982662"/>
              <a:gd name="connsiteY7" fmla="*/ 273050 h 600075"/>
              <a:gd name="connsiteX8" fmla="*/ 901700 w 982662"/>
              <a:gd name="connsiteY8" fmla="*/ 415925 h 600075"/>
              <a:gd name="connsiteX9" fmla="*/ 815975 w 982662"/>
              <a:gd name="connsiteY9" fmla="*/ 4921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662" h="600075">
                <a:moveTo>
                  <a:pt x="892175" y="511175"/>
                </a:moveTo>
                <a:cubicBezTo>
                  <a:pt x="847725" y="526256"/>
                  <a:pt x="803275" y="541338"/>
                  <a:pt x="682625" y="549275"/>
                </a:cubicBezTo>
                <a:cubicBezTo>
                  <a:pt x="561975" y="557212"/>
                  <a:pt x="274637" y="600075"/>
                  <a:pt x="168275" y="558800"/>
                </a:cubicBezTo>
                <a:cubicBezTo>
                  <a:pt x="61913" y="517525"/>
                  <a:pt x="60325" y="365125"/>
                  <a:pt x="44450" y="301625"/>
                </a:cubicBezTo>
                <a:cubicBezTo>
                  <a:pt x="28575" y="238125"/>
                  <a:pt x="0" y="217488"/>
                  <a:pt x="73025" y="177800"/>
                </a:cubicBezTo>
                <a:cubicBezTo>
                  <a:pt x="146050" y="138113"/>
                  <a:pt x="349250" y="87313"/>
                  <a:pt x="482600" y="63500"/>
                </a:cubicBezTo>
                <a:cubicBezTo>
                  <a:pt x="615950" y="39688"/>
                  <a:pt x="790575" y="0"/>
                  <a:pt x="873125" y="34925"/>
                </a:cubicBezTo>
                <a:cubicBezTo>
                  <a:pt x="955675" y="69850"/>
                  <a:pt x="973138" y="209550"/>
                  <a:pt x="977900" y="273050"/>
                </a:cubicBezTo>
                <a:cubicBezTo>
                  <a:pt x="982662" y="336550"/>
                  <a:pt x="928688" y="379412"/>
                  <a:pt x="901700" y="415925"/>
                </a:cubicBezTo>
                <a:cubicBezTo>
                  <a:pt x="874712" y="452438"/>
                  <a:pt x="895350" y="511175"/>
                  <a:pt x="815975" y="4921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494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9C593-109B-4DA0-B408-CBCB46915D68}">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EC4C707-7296-4919-80FB-05ADACFDBF12}">
  <ds:schemaRefs>
    <ds:schemaRef ds:uri="http://schemas.microsoft.com/sharepoint/v3/contenttype/forms"/>
  </ds:schemaRefs>
</ds:datastoreItem>
</file>

<file path=customXml/itemProps3.xml><?xml version="1.0" encoding="utf-8"?>
<ds:datastoreItem xmlns:ds="http://schemas.openxmlformats.org/officeDocument/2006/customXml" ds:itemID="{8FBA3398-A6DC-4184-BBB4-5C0FEF228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5869</TotalTime>
  <Words>997</Words>
  <Application>Microsoft Office PowerPoint</Application>
  <PresentationFormat>On-screen Show (4:3)</PresentationFormat>
  <Paragraphs>113</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OhioMeansJobs K-12</vt:lpstr>
      <vt:lpstr>OhioMeansJobs.com</vt:lpstr>
      <vt:lpstr>OhioMeansJobs.com Home Page</vt:lpstr>
      <vt:lpstr>OhioMeansJobs.com: Choose K-12 Student</vt:lpstr>
      <vt:lpstr>OhioMeansJobs K-12</vt:lpstr>
      <vt:lpstr>Create Account</vt:lpstr>
      <vt:lpstr>Login Information</vt:lpstr>
      <vt:lpstr>Password</vt:lpstr>
      <vt:lpstr>Security Question and Answer</vt:lpstr>
      <vt:lpstr>Terms and Conditions</vt:lpstr>
      <vt:lpstr>Basic Information</vt:lpstr>
      <vt:lpstr>Create Account</vt:lpstr>
      <vt:lpstr>Create Account</vt:lpstr>
      <vt:lpstr>Create Account</vt:lpstr>
      <vt:lpstr>Account Settings</vt:lpstr>
      <vt:lpstr>Account Settings</vt:lpstr>
      <vt:lpstr>Backpack</vt:lpstr>
      <vt:lpstr>Backpack</vt:lpstr>
      <vt:lpstr>Questions?</vt:lpstr>
      <vt:lpstr>education.ohio.gov/CareerConnections</vt:lpstr>
      <vt:lpstr>Social Media</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Carolyn</dc:creator>
  <cp:lastModifiedBy>Durham, Shanna</cp:lastModifiedBy>
  <cp:revision>84</cp:revision>
  <dcterms:created xsi:type="dcterms:W3CDTF">2013-05-22T22:41:28Z</dcterms:created>
  <dcterms:modified xsi:type="dcterms:W3CDTF">2017-12-01T21:33:02Z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